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5" r:id="rId6"/>
    <p:sldId id="266" r:id="rId7"/>
    <p:sldId id="267" r:id="rId8"/>
    <p:sldId id="268" r:id="rId9"/>
    <p:sldId id="269" r:id="rId10"/>
    <p:sldId id="258" r:id="rId11"/>
    <p:sldId id="270" r:id="rId12"/>
    <p:sldId id="271" r:id="rId13"/>
    <p:sldId id="272" r:id="rId14"/>
    <p:sldId id="273" r:id="rId15"/>
    <p:sldId id="259" r:id="rId16"/>
    <p:sldId id="274" r:id="rId17"/>
    <p:sldId id="275" r:id="rId18"/>
    <p:sldId id="277" r:id="rId19"/>
    <p:sldId id="276" r:id="rId20"/>
    <p:sldId id="278" r:id="rId21"/>
    <p:sldId id="279" r:id="rId22"/>
    <p:sldId id="280" r:id="rId23"/>
    <p:sldId id="260" r:id="rId24"/>
    <p:sldId id="281" r:id="rId25"/>
    <p:sldId id="282" r:id="rId26"/>
    <p:sldId id="283" r:id="rId27"/>
    <p:sldId id="261" r:id="rId28"/>
    <p:sldId id="285" r:id="rId29"/>
    <p:sldId id="284" r:id="rId30"/>
    <p:sldId id="26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DE8A4-B9A9-432E-BEDF-732A5E6110A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2F527-C76C-4150-862C-3FF12FB29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Arial Black" pitchFamily="34" charset="0"/>
              </a:rPr>
              <a:t>Аппаратура специального назначения</a:t>
            </a:r>
            <a:endParaRPr lang="ru-RU" sz="5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Аппаратура для гистологических исследований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610128" cy="4525963"/>
          </a:xfrm>
        </p:spPr>
        <p:txBody>
          <a:bodyPr>
            <a:normAutofit/>
          </a:bodyPr>
          <a:lstStyle/>
          <a:p>
            <a:pPr marL="0">
              <a:buFontTx/>
              <a:buChar char="-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Микротомы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- аппараты и приспособления для получения препаратов в виде тонких срезов тканей</a:t>
            </a:r>
            <a:r>
              <a:rPr lang="ru-RU" smtClean="0">
                <a:latin typeface="Arial" pitchFamily="34" charset="0"/>
                <a:cs typeface="Arial" pitchFamily="34" charset="0"/>
              </a:rPr>
              <a:t>; </a:t>
            </a:r>
            <a:endParaRPr lang="ru-RU" smtClean="0">
              <a:latin typeface="Arial" pitchFamily="34" charset="0"/>
              <a:cs typeface="Arial" pitchFamily="34" charset="0"/>
            </a:endParaRPr>
          </a:p>
          <a:p>
            <a:pPr marL="0">
              <a:buFontTx/>
              <a:buChar char="-"/>
            </a:pPr>
            <a:r>
              <a:rPr lang="ru-RU" smtClean="0">
                <a:latin typeface="Arial" pitchFamily="34" charset="0"/>
                <a:cs typeface="Arial" pitchFamily="34" charset="0"/>
              </a:rPr>
              <a:t>устройства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для правки и заточки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микротомных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ножей; </a:t>
            </a:r>
          </a:p>
          <a:p>
            <a:pPr marL="0">
              <a:buFontTx/>
              <a:buChar char="-"/>
            </a:pPr>
            <a:r>
              <a:rPr lang="ru-RU" dirty="0" err="1" smtClean="0">
                <a:latin typeface="Arial" pitchFamily="34" charset="0"/>
                <a:cs typeface="Arial" pitchFamily="34" charset="0"/>
              </a:rPr>
              <a:t>измельчители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тканей или гомогенизаторы; </a:t>
            </a:r>
          </a:p>
          <a:p>
            <a:pPr marL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- аппараты для гистологической обработки тканей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Микротом с ручным управлением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4" descr="http://raksti.daba.lv/referaati/2009/ezole/Atteli/mikrotom-3720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8194" y="1340768"/>
            <a:ext cx="7027613" cy="486310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776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Микротом замораживающий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1741" y="1239095"/>
            <a:ext cx="4680519" cy="50837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3628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Гомогенизатор лабораторный</a:t>
            </a:r>
            <a:r>
              <a:rPr lang="ru-RU" b="1" dirty="0"/>
              <a:t> </a:t>
            </a:r>
            <a:endParaRPr lang="ru-RU" dirty="0"/>
          </a:p>
        </p:txBody>
      </p:sp>
      <p:pic>
        <p:nvPicPr>
          <p:cNvPr id="8194" name="Picture 2" descr="http://www.interlabservice.ru/upload/medialibrary/c1b/image0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2739" y="1628800"/>
            <a:ext cx="7398522" cy="48238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739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Гомогенизатор лабораторный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http://www.interlabservice.ru.images.1c-bitrix-cdn.ru/upload/medialibrary/238/img-tisrup.jpg?136249808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433" y="1484784"/>
            <a:ext cx="8427134" cy="48245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772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Аппаратура для гематологических исследований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Char char="-"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риборы для определения СОЭ; </a:t>
            </a:r>
          </a:p>
          <a:p>
            <a:pPr marL="0" indent="0">
              <a:buFontTx/>
              <a:buChar char="-"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гемометр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Сали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pPr marL="0" indent="0">
              <a:buFontTx/>
              <a:buChar char="-"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гемоглобинометры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pPr marL="0" indent="0">
              <a:buFontTx/>
              <a:buChar char="-"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камера Горяева; </a:t>
            </a:r>
          </a:p>
          <a:p>
            <a:pPr marL="0" indent="0"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центрифуги для определения гематокрита; </a:t>
            </a:r>
          </a:p>
          <a:p>
            <a:pPr marL="0" indent="0"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 счетчики для подсчета лейкоцитов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СОЭ-метр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ПР–3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 descr="http://www.ukrtrade.ru/img/produkt/minimed/obor_so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89584"/>
            <a:ext cx="5040560" cy="504056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8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Анализатор для определения СОЭ MIX-</a:t>
            </a:r>
            <a:r>
              <a:rPr lang="ru-RU" b="1" dirty="0" err="1"/>
              <a:t>Rate</a:t>
            </a:r>
            <a:r>
              <a:rPr lang="ru-RU" b="1" dirty="0"/>
              <a:t> 100</a:t>
            </a:r>
            <a:r>
              <a:rPr lang="ru-RU" dirty="0"/>
              <a:t> »</a:t>
            </a:r>
          </a:p>
        </p:txBody>
      </p:sp>
      <p:pic>
        <p:nvPicPr>
          <p:cNvPr id="11266" name="Picture 2" descr="Анализатор для определения СОЭ MIX-Rate 1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4371975" cy="4762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710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Гемометр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Сали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 descr="http://www.zoovet.ru/slovar/32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77402"/>
            <a:ext cx="3549507" cy="52532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168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Гематологический анализатор 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HumaCount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Plus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http://catalog.mpomed.ru/kat/big/189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35054"/>
            <a:ext cx="6048672" cy="498410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843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5481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Аппаратура для микробиологических исследований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772816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Аппараты обеспечивающие стерильность условий работы: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автоклавы; сушильные шкафы; аппараты для хранения, выращивания и транспортировки культур; штативы для скашивания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агара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; низкотемпературные шкафы; приспособления для хранения вирусов;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люминисцентный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  микроскоп;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инфрактрасные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спектрометры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;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ультрацентрифуги; приборы для исследования продуктов обмена микроорганизмов; газовые хроматографы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Камера Горяева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http://images.prom.ua/1327042_w640_h640_1df90f800261835d9ecresiz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236984"/>
            <a:ext cx="4638912" cy="528836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139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Счетчик лейкоцитарный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 descr="http://pit.dirty.ru/dirty/1/2012/03/27/34679-002458-6a4f1a68b66bb0acf4319ca1f3e512b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6872161" cy="365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392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Анализатор гематологический автоматический ГЕМА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8-01-АСТРА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 descr="Анализатор гематологический автоматический ГЕМА 8-01-АСТР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628800"/>
            <a:ext cx="4105275" cy="47625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526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Аппаратура для цитологических исследований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автоматы для окраски анализируемого биоматериала;</a:t>
            </a:r>
          </a:p>
          <a:p>
            <a:pPr marL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автоанализаторы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Прибор для окраски мазков крови </a:t>
            </a:r>
            <a:r>
              <a:rPr lang="ru-RU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Неmа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-Тек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2" name="Picture 4" descr="Прибор для окраски мазков крови Неmа-Тек 2000 (Германия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47959"/>
            <a:ext cx="5616624" cy="474604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35928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Гематологический </a:t>
            </a:r>
            <a:r>
              <a:rPr lang="ru-RU" b="1" dirty="0" err="1"/>
              <a:t>автоанализатор</a:t>
            </a:r>
            <a:r>
              <a:rPr lang="ru-RU" b="1" dirty="0"/>
              <a:t> на 18 параметров </a:t>
            </a:r>
            <a:r>
              <a:rPr lang="ru-RU" b="1" dirty="0" smtClean="0"/>
              <a:t>D-3</a:t>
            </a:r>
            <a:endParaRPr lang="ru-RU" dirty="0"/>
          </a:p>
        </p:txBody>
      </p:sp>
      <p:pic>
        <p:nvPicPr>
          <p:cNvPr id="18434" name="Picture 2" descr="Гематологический автоанализатор на 18 параметров D-3 (DREW Scientific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33956"/>
            <a:ext cx="4464496" cy="480053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9576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Автоанализатор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 автоматический биохимический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А-25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58" name="Picture 2" descr="http://zdorov-103.com.ua/published/publicdata/ZDOROV39WAOSCOM/attachments/SC/products_pictures/1_original_en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6528725" cy="489654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72096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Аппаратура для иммунологических исследований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аппараты для разлива компонентов серологических реакций - групповые дозаторы Флоринского;</a:t>
            </a:r>
          </a:p>
          <a:p>
            <a:pPr marL="0">
              <a:buFontTx/>
              <a:buChar char="-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микротитрометры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pPr marL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аппараты для определения группы и резус-фактора крови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Аппарат для определения группы крови и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резус-фактора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6039" y="1590627"/>
            <a:ext cx="4790701" cy="47907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136561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Система для определения групп крови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2" name="Picture 2" descr="http://tr.medwow.com/galileo-echo.mth33404_92_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612" y="1766643"/>
            <a:ext cx="6984776" cy="45700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751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Автоклав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1506" name="Picture 2" descr="http://ua.all.biz/img/ua/catalog/93404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1" y="1340768"/>
            <a:ext cx="3682201" cy="48965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20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Измерительные приборы общетехнического назначения для биохимических исследований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6504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фотоэлектрические колориметры;</a:t>
            </a:r>
          </a:p>
          <a:p>
            <a:pPr>
              <a:buFontTx/>
              <a:buChar char="-"/>
            </a:pP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фотометры;</a:t>
            </a:r>
          </a:p>
          <a:p>
            <a:pPr>
              <a:buFontTx/>
              <a:buChar char="-"/>
            </a:pP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фотоэлектрические </a:t>
            </a:r>
            <a:r>
              <a:rPr lang="ru-RU" sz="3800" b="1" dirty="0" err="1" smtClean="0">
                <a:latin typeface="Arial" pitchFamily="34" charset="0"/>
                <a:cs typeface="Arial" pitchFamily="34" charset="0"/>
              </a:rPr>
              <a:t>абсорбциометры</a:t>
            </a: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спектрофотометры; </a:t>
            </a:r>
          </a:p>
          <a:p>
            <a:pPr>
              <a:buFontTx/>
              <a:buChar char="-"/>
            </a:pPr>
            <a:r>
              <a:rPr lang="ru-RU" sz="3800" b="1" dirty="0" err="1" smtClean="0">
                <a:latin typeface="Arial" pitchFamily="34" charset="0"/>
                <a:cs typeface="Arial" pitchFamily="34" charset="0"/>
              </a:rPr>
              <a:t>поляриометры</a:t>
            </a: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pPr>
              <a:buFontTx/>
              <a:buChar char="-"/>
            </a:pPr>
            <a:r>
              <a:rPr lang="ru-RU" sz="3800" b="1" dirty="0" err="1" smtClean="0">
                <a:latin typeface="Arial" pitchFamily="34" charset="0"/>
                <a:cs typeface="Arial" pitchFamily="34" charset="0"/>
              </a:rPr>
              <a:t>поляриографы</a:t>
            </a: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Tx/>
              <a:buChar char="-"/>
            </a:pP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рефрактометры;</a:t>
            </a:r>
          </a:p>
          <a:p>
            <a:pPr>
              <a:buFontTx/>
              <a:buChar char="-"/>
            </a:pP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денситометры; </a:t>
            </a:r>
          </a:p>
          <a:p>
            <a:pPr>
              <a:buFontTx/>
              <a:buChar char="-"/>
            </a:pP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атомно-абсорбционные  спектрометры;</a:t>
            </a:r>
          </a:p>
          <a:p>
            <a:pPr>
              <a:buFontTx/>
              <a:buChar char="-"/>
            </a:pP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пламенные фотометры;</a:t>
            </a:r>
          </a:p>
          <a:p>
            <a:pPr>
              <a:buFontTx/>
              <a:buChar char="-"/>
            </a:pPr>
            <a:r>
              <a:rPr lang="ru-RU" sz="3800" b="1" dirty="0" err="1" smtClean="0">
                <a:latin typeface="Arial" pitchFamily="34" charset="0"/>
                <a:cs typeface="Arial" pitchFamily="34" charset="0"/>
              </a:rPr>
              <a:t>рН</a:t>
            </a: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 метры;</a:t>
            </a:r>
          </a:p>
          <a:p>
            <a:pPr>
              <a:buFontTx/>
              <a:buChar char="-"/>
            </a:pPr>
            <a:r>
              <a:rPr lang="ru-RU" sz="3800" b="1" dirty="0" smtClean="0">
                <a:latin typeface="Arial" pitchFamily="34" charset="0"/>
                <a:cs typeface="Arial" pitchFamily="34" charset="0"/>
              </a:rPr>
              <a:t>осмометры и др.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Автоклав медицинский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bse.sci-lib.com/a_pictures/01/03/2229877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124744"/>
            <a:ext cx="4464496" cy="53307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395536" y="1556792"/>
            <a:ext cx="367240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 — крышка;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2 — резиновая прокладка; 3 — отверстия для поступления пара;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4 — водопаровая камера;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5 — металлический кожух; 6 — стерилизационная камера; 7 — слой асбеста; 8 и 14 — спускные краны;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9 — подставка; 10 и 12 — краны для заправки воды; 11 — водоуказательное стекло; 13 — манометр;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15 — предохранительный клапан.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Шкаф </a:t>
            </a:r>
            <a:r>
              <a:rPr lang="ru-RU" b="1" dirty="0" err="1">
                <a:latin typeface="Arial" pitchFamily="34" charset="0"/>
                <a:cs typeface="Arial" pitchFamily="34" charset="0"/>
              </a:rPr>
              <a:t>сушильно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- стерилизационный ШСС - 80 п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clo.ru/Catalog/Pribor/Pechi/image/shss-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916832"/>
            <a:ext cx="3096344" cy="45758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Шкаф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сушильно-стерилизационный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ШСС - 80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 (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схема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 descr="C:\Users\Алла\Загрузка\Новая папка\Shemasuchilnosterilizatc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17517"/>
            <a:ext cx="3600400" cy="42228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593467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) вид спереди; б) вид сбоку: 1 – корпус; 2 – пульт управления; 3 – подставка; 4 – термометры; 5 – электронагревательные элементы; 6 - дверца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349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Инкубатор для обработки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микробиологических культур </a:t>
            </a:r>
          </a:p>
        </p:txBody>
      </p:sp>
      <p:pic>
        <p:nvPicPr>
          <p:cNvPr id="3076" name="Picture 4" descr="http://med-nnz.ru/upload/goods/2011-04-13_14-17-25_2982520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5904656" cy="442849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313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Arial" pitchFamily="34" charset="0"/>
                <a:cs typeface="Arial" pitchFamily="34" charset="0"/>
              </a:rPr>
              <a:t>ЛАБОРАТОРНЫЙ ЛЮМИНЕСЦЕНТНЫЙ МИКРОСКОП</a:t>
            </a:r>
          </a:p>
        </p:txBody>
      </p:sp>
      <p:pic>
        <p:nvPicPr>
          <p:cNvPr id="4098" name="Picture 2" descr="http://www.lmispb.ru/images/products/lomo/12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70719"/>
            <a:ext cx="3744416" cy="49925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aelek.ru/images/GeneralLab/Microscopes/Fluorescence/_image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3739311" cy="48245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837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5998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ИК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Фурье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спектрометр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4" descr="http://www.ru.all.biz/img/ru/catalog/146943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096000" cy="49720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947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397</Words>
  <Application>Microsoft Office PowerPoint</Application>
  <PresentationFormat>Экран (4:3)</PresentationFormat>
  <Paragraphs>65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Аппаратура специального назначения</vt:lpstr>
      <vt:lpstr>Аппаратура для микробиологических исследований</vt:lpstr>
      <vt:lpstr>Автоклав </vt:lpstr>
      <vt:lpstr>Автоклав медицинский</vt:lpstr>
      <vt:lpstr>Шкаф сушильно - стерилизационный ШСС - 80 п </vt:lpstr>
      <vt:lpstr>Шкаф сушильно-стерилизационный ШСС - 80 п (схема)</vt:lpstr>
      <vt:lpstr>Инкубатор для обработки микробиологических культур </vt:lpstr>
      <vt:lpstr>ЛАБОРАТОРНЫЙ ЛЮМИНЕСЦЕНТНЫЙ МИКРОСКОП</vt:lpstr>
      <vt:lpstr>ИК-Фурье спектрометр</vt:lpstr>
      <vt:lpstr>Аппаратура для гистологических исследований</vt:lpstr>
      <vt:lpstr>Микротом с ручным управлением </vt:lpstr>
      <vt:lpstr>Микротом замораживающий</vt:lpstr>
      <vt:lpstr>Гомогенизатор лабораторный </vt:lpstr>
      <vt:lpstr>Гомогенизатор лабораторный</vt:lpstr>
      <vt:lpstr>Аппаратура для гематологических исследований</vt:lpstr>
      <vt:lpstr>СОЭ-метр ПР–3</vt:lpstr>
      <vt:lpstr>Анализатор для определения СОЭ MIX-Rate 100 »</vt:lpstr>
      <vt:lpstr>Гемометр Сали</vt:lpstr>
      <vt:lpstr>Гематологический анализатор HumaCount Plus</vt:lpstr>
      <vt:lpstr>Камера Горяева</vt:lpstr>
      <vt:lpstr>Счетчик лейкоцитарный</vt:lpstr>
      <vt:lpstr>Анализатор гематологический автоматический ГЕМА 8-01-АСТРА</vt:lpstr>
      <vt:lpstr>Аппаратура для цитологических исследований</vt:lpstr>
      <vt:lpstr>Прибор для окраски мазков крови Неmа-Тек 2000</vt:lpstr>
      <vt:lpstr>Гематологический автоанализатор на 18 параметров D-3</vt:lpstr>
      <vt:lpstr>Автоанализатор автоматический биохимический А-25</vt:lpstr>
      <vt:lpstr>Аппаратура для иммунологических исследований</vt:lpstr>
      <vt:lpstr>Аппарат для определения группы крови и резус-фактора</vt:lpstr>
      <vt:lpstr>Система для определения групп крови</vt:lpstr>
      <vt:lpstr>Измерительные приборы общетехнического назначения для биохимических исследований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Аппаратура специального назначения</dc:title>
  <dc:creator>Пользователь</dc:creator>
  <cp:lastModifiedBy>Пользователь</cp:lastModifiedBy>
  <cp:revision>22</cp:revision>
  <dcterms:created xsi:type="dcterms:W3CDTF">2013-10-11T07:11:50Z</dcterms:created>
  <dcterms:modified xsi:type="dcterms:W3CDTF">2013-10-16T04:17:54Z</dcterms:modified>
</cp:coreProperties>
</file>